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99" r:id="rId2"/>
    <p:sldId id="257" r:id="rId3"/>
    <p:sldId id="278" r:id="rId4"/>
    <p:sldId id="279" r:id="rId5"/>
    <p:sldId id="266" r:id="rId6"/>
    <p:sldId id="268" r:id="rId7"/>
    <p:sldId id="281" r:id="rId8"/>
    <p:sldId id="32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39"/>
    <p:restoredTop sz="90543" autoAdjust="0"/>
  </p:normalViewPr>
  <p:slideViewPr>
    <p:cSldViewPr snapToGrid="0">
      <p:cViewPr varScale="1">
        <p:scale>
          <a:sx n="92" d="100"/>
          <a:sy n="92" d="100"/>
        </p:scale>
        <p:origin x="20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2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D74C10-00B2-465C-BB05-81969990A1C8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BB873-76F1-42AF-BB5C-93E121310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50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9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>
                <a:latin typeface="Arial" pitchFamily="34" charset="0"/>
              </a:rPr>
              <a:t>ADF Java (Z16325) Module 2: Introduction to Java</a:t>
            </a:r>
          </a:p>
        </p:txBody>
      </p:sp>
      <p:sp>
        <p:nvSpPr>
          <p:cNvPr id="30723" name="Rectangle 10"/>
          <p:cNvSpPr>
            <a:spLocks noGrp="1" noChangeArrowheads="1"/>
          </p:cNvSpPr>
          <p:nvPr>
            <p:ph type="dt" sz="quarter" idx="1"/>
          </p:nvPr>
        </p:nvSpPr>
        <p:spPr>
          <a:noFill/>
        </p:spPr>
        <p:txBody>
          <a:bodyPr/>
          <a:lstStyle/>
          <a:p>
            <a:r>
              <a:rPr lang="en-US">
                <a:latin typeface="Arial" pitchFamily="34" charset="0"/>
              </a:rPr>
              <a:t>M2 - Introduction to Java.ppt</a:t>
            </a:r>
          </a:p>
        </p:txBody>
      </p:sp>
      <p:sp>
        <p:nvSpPr>
          <p:cNvPr id="30724" name="Rectangle 11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>
                <a:latin typeface="Arial" pitchFamily="34" charset="0"/>
              </a:rPr>
              <a:t>Copyright © 2011 Accenture All Rights Reserved.</a:t>
            </a:r>
          </a:p>
        </p:txBody>
      </p:sp>
      <p:sp>
        <p:nvSpPr>
          <p:cNvPr id="30725" name="Rectangle 12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FC3B2F8-11AE-4B59-A000-52428D0F8A53}" type="slidenum">
              <a:rPr lang="en-US" smtClean="0">
                <a:latin typeface="Arial" pitchFamily="34" charset="0"/>
              </a:rPr>
              <a:pPr/>
              <a:t>1</a:t>
            </a:fld>
            <a:endParaRPr lang="en-US">
              <a:latin typeface="Arial" pitchFamily="34" charset="0"/>
            </a:endParaRPr>
          </a:p>
        </p:txBody>
      </p:sp>
      <p:sp>
        <p:nvSpPr>
          <p:cNvPr id="30726" name="Rectangle 15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7" name="Rectangle 16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IE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8232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altLang="en-US"/>
              <a:t>Course #Z16325</a:t>
            </a:r>
          </a:p>
          <a:p>
            <a:r>
              <a:rPr lang="en-US" altLang="en-US"/>
              <a:t>© 2009 Accenture All Rights Reserved.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7209298-3135-487F-BF79-B02825993181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altLang="en-US"/>
              <a:t>Solutions Engineering Fundamentals: Java</a:t>
            </a:r>
          </a:p>
        </p:txBody>
      </p:sp>
      <p:sp>
        <p:nvSpPr>
          <p:cNvPr id="27649" name="Text Box 1"/>
          <p:cNvSpPr txBox="1">
            <a:spLocks noChangeArrowheads="1"/>
          </p:cNvSpPr>
          <p:nvPr/>
        </p:nvSpPr>
        <p:spPr bwMode="auto">
          <a:xfrm>
            <a:off x="0" y="8864600"/>
            <a:ext cx="2984500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Course #Z16325</a:t>
            </a:r>
          </a:p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© 2009 Accenture All Rights Reserved.</a:t>
            </a:r>
          </a:p>
        </p:txBody>
      </p:sp>
      <p:sp>
        <p:nvSpPr>
          <p:cNvPr id="27650" name="Text Box 2"/>
          <p:cNvSpPr txBox="1">
            <a:spLocks noChangeArrowheads="1"/>
          </p:cNvSpPr>
          <p:nvPr/>
        </p:nvSpPr>
        <p:spPr bwMode="auto">
          <a:xfrm>
            <a:off x="3060700" y="8866188"/>
            <a:ext cx="1382713" cy="328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fld id="{7A20DD6E-034A-47CA-97CD-A11BF93A809C}" type="slidenum">
              <a:rPr lang="en-US" altLang="en-US"/>
              <a:pPr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en-US" altLang="en-US"/>
          </a:p>
        </p:txBody>
      </p:sp>
      <p:sp>
        <p:nvSpPr>
          <p:cNvPr id="27651" name="Text Box 3"/>
          <p:cNvSpPr txBox="1">
            <a:spLocks noChangeArrowheads="1"/>
          </p:cNvSpPr>
          <p:nvPr/>
        </p:nvSpPr>
        <p:spPr bwMode="auto">
          <a:xfrm>
            <a:off x="0" y="0"/>
            <a:ext cx="38989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Solutions Engineering Fundamentals: Java</a:t>
            </a:r>
          </a:p>
        </p:txBody>
      </p:sp>
      <p:sp>
        <p:nvSpPr>
          <p:cNvPr id="27652" name="Rectangle 4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693863" y="695325"/>
            <a:ext cx="3667125" cy="20637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7653" name="Text Box 5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38213" y="2995613"/>
            <a:ext cx="5159375" cy="55102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tIns="45000" bIns="45000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 b="1">
                <a:latin typeface="Arial" panose="020B0604020202020204" pitchFamily="34" charset="0"/>
                <a:ea typeface="Droid Sans Fallback" charset="0"/>
                <a:cs typeface="Droid Sans Fallback" charset="0"/>
              </a:rPr>
              <a:t>Faculty Notes:</a:t>
            </a:r>
          </a:p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altLang="en-US" b="1">
              <a:latin typeface="Arial" panose="020B0604020202020204" pitchFamily="34" charset="0"/>
              <a:ea typeface="Droid Sans Fallback" charset="0"/>
              <a:cs typeface="Droid Sans Fallb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5121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11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</a:t>
            </a:r>
            <a:br>
              <a:rPr lang="en-US"/>
            </a:br>
            <a:r>
              <a:rPr lang="en-US"/>
              <a:t>Module 1: Introduction</a:t>
            </a:r>
          </a:p>
        </p:txBody>
      </p:sp>
      <p:sp>
        <p:nvSpPr>
          <p:cNvPr id="26627" name="Rectangle 12"/>
          <p:cNvSpPr>
            <a:spLocks noGrp="1" noChangeArrowheads="1"/>
          </p:cNvSpPr>
          <p:nvPr>
            <p:ph type="dt" sz="quarter" idx="1"/>
          </p:nvPr>
        </p:nvSpPr>
        <p:spPr>
          <a:xfrm>
            <a:off x="4238625" y="0"/>
            <a:ext cx="2752725" cy="5334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/>
              <a:t>M1 - Introduction.ppt</a:t>
            </a:r>
          </a:p>
        </p:txBody>
      </p:sp>
      <p:sp>
        <p:nvSpPr>
          <p:cNvPr id="26628" name="Rectangle 13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26629" name="Rectangle 14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2DCDA8C-7B1A-4707-A0D6-2A2E8C42FDD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663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693863" y="695325"/>
            <a:ext cx="3665537" cy="2062163"/>
          </a:xfrm>
          <a:ln/>
        </p:spPr>
      </p:sp>
      <p:sp>
        <p:nvSpPr>
          <p:cNvPr id="26631" name="Rectangle 7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/>
              <a:t>Faculty Notes:</a:t>
            </a:r>
          </a:p>
          <a:p>
            <a:r>
              <a:rPr lang="en-US"/>
              <a:t>Begin with the faculty introductions. Then, have the participants go around the room and introduce themselves following the bullet points on the slide.</a:t>
            </a:r>
          </a:p>
          <a:p>
            <a:r>
              <a:rPr lang="en-US"/>
              <a:t>As participants name their expectations, document their expectations on a flip chart. Try to refer back to these expectations as the school progresses.</a:t>
            </a:r>
          </a:p>
        </p:txBody>
      </p:sp>
    </p:spTree>
    <p:extLst>
      <p:ext uri="{BB962C8B-B14F-4D97-AF65-F5344CB8AC3E}">
        <p14:creationId xmlns:p14="http://schemas.microsoft.com/office/powerpoint/2010/main" val="2601641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11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ADF Java (Z16325)</a:t>
            </a:r>
            <a:br>
              <a:rPr lang="en-US"/>
            </a:br>
            <a:r>
              <a:rPr lang="en-US"/>
              <a:t>Module 1: Introduction</a:t>
            </a:r>
          </a:p>
        </p:txBody>
      </p:sp>
      <p:sp>
        <p:nvSpPr>
          <p:cNvPr id="26627" name="Rectangle 12"/>
          <p:cNvSpPr>
            <a:spLocks noGrp="1" noChangeArrowheads="1"/>
          </p:cNvSpPr>
          <p:nvPr>
            <p:ph type="dt" sz="quarter" idx="1"/>
          </p:nvPr>
        </p:nvSpPr>
        <p:spPr>
          <a:xfrm>
            <a:off x="4238625" y="0"/>
            <a:ext cx="2752725" cy="5334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/>
              <a:t>M1 - Introduction.ppt</a:t>
            </a:r>
          </a:p>
        </p:txBody>
      </p:sp>
      <p:sp>
        <p:nvSpPr>
          <p:cNvPr id="26628" name="Rectangle 13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Copyright © 2011 Accenture All Rights Reserved.</a:t>
            </a:r>
          </a:p>
        </p:txBody>
      </p:sp>
      <p:sp>
        <p:nvSpPr>
          <p:cNvPr id="26629" name="Rectangle 14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2DCDA8C-7B1A-4707-A0D6-2A2E8C42FDD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663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693863" y="695325"/>
            <a:ext cx="3665537" cy="2062163"/>
          </a:xfrm>
          <a:ln/>
        </p:spPr>
      </p:sp>
      <p:sp>
        <p:nvSpPr>
          <p:cNvPr id="26631" name="Rectangle 7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r>
              <a:rPr lang="en-US"/>
              <a:t>Faculty Notes:</a:t>
            </a:r>
          </a:p>
          <a:p>
            <a:r>
              <a:rPr lang="en-US"/>
              <a:t>Begin with the faculty introductions. Then, have the participants go around the room and introduce themselves following the bullet points on the slide.</a:t>
            </a:r>
          </a:p>
          <a:p>
            <a:r>
              <a:rPr lang="en-US"/>
              <a:t>As participants name their expectations, document their expectations on a flip chart. Try to refer back to these expectations as the school progresses.</a:t>
            </a:r>
          </a:p>
        </p:txBody>
      </p:sp>
    </p:spTree>
    <p:extLst>
      <p:ext uri="{BB962C8B-B14F-4D97-AF65-F5344CB8AC3E}">
        <p14:creationId xmlns:p14="http://schemas.microsoft.com/office/powerpoint/2010/main" val="1683728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altLang="en-US"/>
              <a:t>Course #Z16325</a:t>
            </a:r>
          </a:p>
          <a:p>
            <a:r>
              <a:rPr lang="en-US" altLang="en-US"/>
              <a:t>© 2009 Accenture All Rights Reserved.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772043D-45EF-413B-BB87-5A80C295453B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altLang="en-US"/>
              <a:t>Solutions Engineering Fundamentals: Java</a:t>
            </a:r>
          </a:p>
        </p:txBody>
      </p:sp>
      <p:sp>
        <p:nvSpPr>
          <p:cNvPr id="36865" name="Text Box 1"/>
          <p:cNvSpPr txBox="1">
            <a:spLocks noChangeArrowheads="1"/>
          </p:cNvSpPr>
          <p:nvPr/>
        </p:nvSpPr>
        <p:spPr bwMode="auto">
          <a:xfrm>
            <a:off x="0" y="8864600"/>
            <a:ext cx="2984500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Course #Z16325</a:t>
            </a:r>
          </a:p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© 2009 Accenture All Rights Reserved.</a:t>
            </a:r>
          </a:p>
        </p:txBody>
      </p:sp>
      <p:sp>
        <p:nvSpPr>
          <p:cNvPr id="36866" name="Text Box 2"/>
          <p:cNvSpPr txBox="1">
            <a:spLocks noChangeArrowheads="1"/>
          </p:cNvSpPr>
          <p:nvPr/>
        </p:nvSpPr>
        <p:spPr bwMode="auto">
          <a:xfrm>
            <a:off x="3060700" y="8866188"/>
            <a:ext cx="1382713" cy="328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fld id="{896B20A4-BA4B-47BF-87C4-A5A19348ECA6}" type="slidenum">
              <a:rPr lang="en-US" altLang="en-US"/>
              <a:pPr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US" altLang="en-US"/>
          </a:p>
        </p:txBody>
      </p:sp>
      <p:sp>
        <p:nvSpPr>
          <p:cNvPr id="36867" name="Text Box 3"/>
          <p:cNvSpPr txBox="1">
            <a:spLocks noChangeArrowheads="1"/>
          </p:cNvSpPr>
          <p:nvPr/>
        </p:nvSpPr>
        <p:spPr bwMode="auto">
          <a:xfrm>
            <a:off x="0" y="0"/>
            <a:ext cx="38989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Solutions Engineering Fundamentals: Java</a:t>
            </a:r>
          </a:p>
        </p:txBody>
      </p:sp>
      <p:sp>
        <p:nvSpPr>
          <p:cNvPr id="36868" name="Rectangle 4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693863" y="695325"/>
            <a:ext cx="3667125" cy="20637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6869" name="Rectangle 5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38213" y="2995613"/>
            <a:ext cx="5159375" cy="55102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altLang="en-US">
              <a:latin typeface="Arial" panose="020B0604020202020204" pitchFamily="34" charset="0"/>
              <a:ea typeface="Droid Sans Fallback" charset="0"/>
              <a:cs typeface="Droid Sans Fallb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79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altLang="en-US"/>
              <a:t>Course #Z16325</a:t>
            </a:r>
          </a:p>
          <a:p>
            <a:r>
              <a:rPr lang="en-US" altLang="en-US"/>
              <a:t>© 2009 Accenture All Rights Reserved.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E5A5329-088A-46DD-A837-4954C2BA5174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altLang="en-US"/>
              <a:t>Solutions Engineering Fundamentals: Java</a:t>
            </a:r>
          </a:p>
        </p:txBody>
      </p:sp>
      <p:sp>
        <p:nvSpPr>
          <p:cNvPr id="38913" name="Text Box 1"/>
          <p:cNvSpPr txBox="1">
            <a:spLocks noChangeArrowheads="1"/>
          </p:cNvSpPr>
          <p:nvPr/>
        </p:nvSpPr>
        <p:spPr bwMode="auto">
          <a:xfrm>
            <a:off x="0" y="8864600"/>
            <a:ext cx="2984500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Course #Z16325</a:t>
            </a:r>
          </a:p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© 2009 Accenture All Rights Reserved.</a:t>
            </a:r>
          </a:p>
        </p:txBody>
      </p:sp>
      <p:sp>
        <p:nvSpPr>
          <p:cNvPr id="38914" name="Text Box 2"/>
          <p:cNvSpPr txBox="1">
            <a:spLocks noChangeArrowheads="1"/>
          </p:cNvSpPr>
          <p:nvPr/>
        </p:nvSpPr>
        <p:spPr bwMode="auto">
          <a:xfrm>
            <a:off x="3060700" y="8866188"/>
            <a:ext cx="1382713" cy="328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fld id="{A526F832-E3F4-430A-B21E-BCBE3BA49FF6}" type="slidenum">
              <a:rPr lang="en-US" altLang="en-US"/>
              <a:pPr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/>
          </a:p>
        </p:txBody>
      </p:sp>
      <p:sp>
        <p:nvSpPr>
          <p:cNvPr id="38915" name="Text Box 3"/>
          <p:cNvSpPr txBox="1">
            <a:spLocks noChangeArrowheads="1"/>
          </p:cNvSpPr>
          <p:nvPr/>
        </p:nvSpPr>
        <p:spPr bwMode="auto">
          <a:xfrm>
            <a:off x="0" y="0"/>
            <a:ext cx="38989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Solutions Engineering Fundamentals: Java</a:t>
            </a:r>
          </a:p>
        </p:txBody>
      </p:sp>
      <p:sp>
        <p:nvSpPr>
          <p:cNvPr id="38916" name="Rectangle 4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693863" y="695325"/>
            <a:ext cx="3667125" cy="20637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8917" name="Text Box 5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38213" y="2995613"/>
            <a:ext cx="5159375" cy="55102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tIns="45000" bIns="45000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>
                <a:latin typeface="Arial" panose="020B0604020202020204" pitchFamily="34" charset="0"/>
                <a:ea typeface="Droid Sans Fallback" charset="0"/>
                <a:cs typeface="Droid Sans Fallback" charset="0"/>
              </a:rPr>
              <a:t>Notes:</a:t>
            </a:r>
          </a:p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altLang="en-US">
              <a:latin typeface="Arial" panose="020B0604020202020204" pitchFamily="34" charset="0"/>
              <a:ea typeface="Droid Sans Fallback" charset="0"/>
              <a:cs typeface="Droid Sans Fallback" charset="0"/>
            </a:endParaRPr>
          </a:p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altLang="en-US">
              <a:latin typeface="Arial" panose="020B0604020202020204" pitchFamily="34" charset="0"/>
              <a:ea typeface="Droid Sans Fallback" charset="0"/>
              <a:cs typeface="Droid Sans Fallb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778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altLang="en-US"/>
              <a:t>Course #Z16325</a:t>
            </a:r>
          </a:p>
          <a:p>
            <a:r>
              <a:rPr lang="en-US" altLang="en-US"/>
              <a:t>© 2009 Accenture All Rights Reserved.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E5A5329-088A-46DD-A837-4954C2BA5174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altLang="en-US"/>
              <a:t>Solutions Engineering Fundamentals: Java</a:t>
            </a:r>
          </a:p>
        </p:txBody>
      </p:sp>
      <p:sp>
        <p:nvSpPr>
          <p:cNvPr id="38913" name="Text Box 1"/>
          <p:cNvSpPr txBox="1">
            <a:spLocks noChangeArrowheads="1"/>
          </p:cNvSpPr>
          <p:nvPr/>
        </p:nvSpPr>
        <p:spPr bwMode="auto">
          <a:xfrm>
            <a:off x="0" y="8864600"/>
            <a:ext cx="2984500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Course #Z16325</a:t>
            </a:r>
          </a:p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© 2009 Accenture All Rights Reserved.</a:t>
            </a:r>
          </a:p>
        </p:txBody>
      </p:sp>
      <p:sp>
        <p:nvSpPr>
          <p:cNvPr id="38914" name="Text Box 2"/>
          <p:cNvSpPr txBox="1">
            <a:spLocks noChangeArrowheads="1"/>
          </p:cNvSpPr>
          <p:nvPr/>
        </p:nvSpPr>
        <p:spPr bwMode="auto">
          <a:xfrm>
            <a:off x="3060700" y="8866188"/>
            <a:ext cx="1382713" cy="328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fld id="{A526F832-E3F4-430A-B21E-BCBE3BA49FF6}" type="slidenum">
              <a:rPr lang="en-US" altLang="en-US"/>
              <a:pPr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/>
          </a:p>
        </p:txBody>
      </p:sp>
      <p:sp>
        <p:nvSpPr>
          <p:cNvPr id="38915" name="Text Box 3"/>
          <p:cNvSpPr txBox="1">
            <a:spLocks noChangeArrowheads="1"/>
          </p:cNvSpPr>
          <p:nvPr/>
        </p:nvSpPr>
        <p:spPr bwMode="auto">
          <a:xfrm>
            <a:off x="0" y="0"/>
            <a:ext cx="38989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/>
              <a:t>Solutions Engineering Fundamentals: Java</a:t>
            </a:r>
          </a:p>
        </p:txBody>
      </p:sp>
      <p:sp>
        <p:nvSpPr>
          <p:cNvPr id="38916" name="Rectangle 4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693863" y="695325"/>
            <a:ext cx="3667125" cy="20637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8917" name="Text Box 5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38213" y="2995613"/>
            <a:ext cx="5159375" cy="55102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tIns="45000" bIns="45000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altLang="en-US">
                <a:latin typeface="Arial" panose="020B0604020202020204" pitchFamily="34" charset="0"/>
                <a:ea typeface="Droid Sans Fallback" charset="0"/>
                <a:cs typeface="Droid Sans Fallback" charset="0"/>
              </a:rPr>
              <a:t>Notes:</a:t>
            </a:r>
          </a:p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altLang="en-US">
              <a:latin typeface="Arial" panose="020B0604020202020204" pitchFamily="34" charset="0"/>
              <a:ea typeface="Droid Sans Fallback" charset="0"/>
              <a:cs typeface="Droid Sans Fallback" charset="0"/>
            </a:endParaRPr>
          </a:p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altLang="en-US">
              <a:latin typeface="Arial" panose="020B0604020202020204" pitchFamily="34" charset="0"/>
              <a:ea typeface="Droid Sans Fallback" charset="0"/>
              <a:cs typeface="Droid Sans Fallb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425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4A74020-06D2-4184-9D53-084B2554FB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7497635" y="625110"/>
            <a:ext cx="4343179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497636" y="2435464"/>
            <a:ext cx="2875280" cy="16557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Subtitle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22461" y="2646456"/>
            <a:ext cx="5852927" cy="4106199"/>
            <a:chOff x="422461" y="2646456"/>
            <a:chExt cx="5852927" cy="4106199"/>
          </a:xfrm>
        </p:grpSpPr>
        <p:sp>
          <p:nvSpPr>
            <p:cNvPr id="13" name="Freeform 5"/>
            <p:cNvSpPr>
              <a:spLocks/>
            </p:cNvSpPr>
            <p:nvPr userDrawn="1"/>
          </p:nvSpPr>
          <p:spPr bwMode="auto">
            <a:xfrm>
              <a:off x="2405469" y="4251087"/>
              <a:ext cx="3869919" cy="2501568"/>
            </a:xfrm>
            <a:custGeom>
              <a:avLst/>
              <a:gdLst>
                <a:gd name="T0" fmla="*/ 3374 w 3374"/>
                <a:gd name="T1" fmla="*/ 0 h 2181"/>
                <a:gd name="T2" fmla="*/ 0 w 3374"/>
                <a:gd name="T3" fmla="*/ 1398 h 2181"/>
                <a:gd name="T4" fmla="*/ 0 w 3374"/>
                <a:gd name="T5" fmla="*/ 2181 h 2181"/>
                <a:gd name="T6" fmla="*/ 3374 w 3374"/>
                <a:gd name="T7" fmla="*/ 782 h 2181"/>
                <a:gd name="T8" fmla="*/ 3374 w 3374"/>
                <a:gd name="T9" fmla="*/ 0 h 2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74" h="2181">
                  <a:moveTo>
                    <a:pt x="3374" y="0"/>
                  </a:moveTo>
                  <a:lnTo>
                    <a:pt x="0" y="1398"/>
                  </a:lnTo>
                  <a:lnTo>
                    <a:pt x="0" y="2181"/>
                  </a:lnTo>
                  <a:lnTo>
                    <a:pt x="3374" y="782"/>
                  </a:lnTo>
                  <a:lnTo>
                    <a:pt x="3374" y="0"/>
                  </a:lnTo>
                  <a:close/>
                </a:path>
              </a:pathLst>
            </a:custGeom>
            <a:gradFill>
              <a:gsLst>
                <a:gs pos="7000">
                  <a:srgbClr val="FF0000"/>
                </a:gs>
                <a:gs pos="100000">
                  <a:srgbClr val="A10026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422461" y="3759200"/>
              <a:ext cx="3695700" cy="2298700"/>
            </a:xfrm>
            <a:prstGeom prst="rect">
              <a:avLst/>
            </a:prstGeom>
          </p:spPr>
        </p:pic>
        <p:sp>
          <p:nvSpPr>
            <p:cNvPr id="15" name="Freeform 6"/>
            <p:cNvSpPr>
              <a:spLocks/>
            </p:cNvSpPr>
            <p:nvPr userDrawn="1"/>
          </p:nvSpPr>
          <p:spPr bwMode="auto">
            <a:xfrm>
              <a:off x="2405469" y="2646456"/>
              <a:ext cx="3869919" cy="2501568"/>
            </a:xfrm>
            <a:custGeom>
              <a:avLst/>
              <a:gdLst>
                <a:gd name="T0" fmla="*/ 3374 w 3374"/>
                <a:gd name="T1" fmla="*/ 2181 h 2181"/>
                <a:gd name="T2" fmla="*/ 0 w 3374"/>
                <a:gd name="T3" fmla="*/ 782 h 2181"/>
                <a:gd name="T4" fmla="*/ 0 w 3374"/>
                <a:gd name="T5" fmla="*/ 0 h 2181"/>
                <a:gd name="T6" fmla="*/ 3374 w 3374"/>
                <a:gd name="T7" fmla="*/ 1399 h 2181"/>
                <a:gd name="T8" fmla="*/ 3374 w 3374"/>
                <a:gd name="T9" fmla="*/ 2181 h 2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74" h="2181">
                  <a:moveTo>
                    <a:pt x="3374" y="2181"/>
                  </a:moveTo>
                  <a:lnTo>
                    <a:pt x="0" y="782"/>
                  </a:lnTo>
                  <a:lnTo>
                    <a:pt x="0" y="0"/>
                  </a:lnTo>
                  <a:lnTo>
                    <a:pt x="3374" y="1399"/>
                  </a:lnTo>
                  <a:lnTo>
                    <a:pt x="3374" y="2181"/>
                  </a:lnTo>
                  <a:close/>
                </a:path>
              </a:pathLst>
            </a:custGeom>
            <a:solidFill>
              <a:srgbClr val="FF0000"/>
            </a:solidFill>
            <a:ln w="65088" cap="rnd">
              <a:noFill/>
              <a:prstDash val="solid"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42913" y="287564"/>
            <a:ext cx="1922916" cy="76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249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+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" hasCustomPrompt="1"/>
          </p:nvPr>
        </p:nvSpPr>
        <p:spPr>
          <a:xfrm>
            <a:off x="436880" y="1983555"/>
            <a:ext cx="332622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442365" y="1983555"/>
            <a:ext cx="332622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0C80F9A-5FC1-47D9-90EC-4478A4191562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447850" y="1983555"/>
            <a:ext cx="332622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692958" y="6546501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 userDrawn="1"/>
        </p:nvSpPr>
        <p:spPr>
          <a:xfrm>
            <a:off x="512466" y="6546501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607547" y="6531429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1999622" y="6526404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838848" y="6541477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97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1647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907919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907920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5748937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095292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472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6880" y="1983556"/>
            <a:ext cx="7608216" cy="406845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5">
            <a:extLst>
              <a:ext uri="{FF2B5EF4-FFF2-40B4-BE49-F238E27FC236}">
                <a16:creationId xmlns:a16="http://schemas.microsoft.com/office/drawing/2014/main" id="{6F50C221-C5BF-4195-812B-6187E5AA6B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1585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36880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539941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7979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+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1647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5748937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095292" y="1983555"/>
            <a:ext cx="2300926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03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36880" y="368300"/>
            <a:ext cx="7608216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907918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907919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 userDrawn="1"/>
        </p:nvSpPr>
        <p:spPr>
          <a:xfrm>
            <a:off x="524435" y="6481482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951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36880" y="368300"/>
            <a:ext cx="7608216" cy="103035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1156447" y="6602506"/>
            <a:ext cx="914400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01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 + 1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543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9122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1B326B9-DA42-4E59-8D1E-B937F0D428E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201F90-926B-44AA-8C96-4077F847247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25680" y="5585467"/>
            <a:ext cx="2866159" cy="10286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64AE35-CF69-4FD2-BC3B-3DEF07627DBF}"/>
              </a:ext>
            </a:extLst>
          </p:cNvPr>
          <p:cNvSpPr/>
          <p:nvPr userDrawn="1"/>
        </p:nvSpPr>
        <p:spPr>
          <a:xfrm>
            <a:off x="425680" y="1885467"/>
            <a:ext cx="2120296" cy="861774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lvl="0" algn="l">
              <a:lnSpc>
                <a:spcPct val="80000"/>
              </a:lnSpc>
            </a:pPr>
            <a:r>
              <a:rPr lang="en-US" sz="2600">
                <a:solidFill>
                  <a:schemeClr val="tx1"/>
                </a:solidFill>
                <a:latin typeface="+mj-lt"/>
              </a:rPr>
              <a:t>CONTACTS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16AEE14-5C26-4C3B-A199-BDE1B9984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5238" y="472712"/>
            <a:ext cx="4428840" cy="24533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287564"/>
            <a:ext cx="1922916" cy="76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7684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al on 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B326B9-DA42-4E59-8D1E-B937F0D428E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12032" y="368301"/>
            <a:ext cx="7608216" cy="226411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6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425681" y="2814763"/>
            <a:ext cx="4361004" cy="344770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900">
                <a:solidFill>
                  <a:srgbClr val="A67600"/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9478C1-B6FA-4880-93EB-1F2739BEDC38}"/>
              </a:ext>
            </a:extLst>
          </p:cNvPr>
          <p:cNvSpPr/>
          <p:nvPr userDrawn="1"/>
        </p:nvSpPr>
        <p:spPr>
          <a:xfrm>
            <a:off x="425681" y="6444817"/>
            <a:ext cx="235320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900" dirty="0">
                <a:solidFill>
                  <a:srgbClr val="A67600"/>
                </a:solidFill>
              </a:rPr>
              <a:t>Copyright 2018 Accenture. All rights reserved.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1869" y="368300"/>
            <a:ext cx="1302144" cy="51926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870" y="1237448"/>
            <a:ext cx="7327713" cy="548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549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  <p15:guide id="3" pos="7423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094212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  <a:p>
            <a:fld id="{B5709AAA-CC3A-40AD-B10C-9E96C5A6FF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45914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sual on 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B326B9-DA42-4E59-8D1E-B937F0D428E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12032" y="368301"/>
            <a:ext cx="7608216" cy="226411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6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900">
                <a:solidFill>
                  <a:srgbClr val="A67600"/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9478C1-B6FA-4880-93EB-1F2739BEDC38}"/>
              </a:ext>
            </a:extLst>
          </p:cNvPr>
          <p:cNvSpPr/>
          <p:nvPr userDrawn="1"/>
        </p:nvSpPr>
        <p:spPr>
          <a:xfrm>
            <a:off x="425681" y="6444817"/>
            <a:ext cx="235320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900" dirty="0">
                <a:solidFill>
                  <a:srgbClr val="A67600"/>
                </a:solidFill>
              </a:rPr>
              <a:t>Copyright 201</a:t>
            </a:r>
            <a:r>
              <a:rPr lang="lv-LV" sz="900" dirty="0">
                <a:solidFill>
                  <a:srgbClr val="A67600"/>
                </a:solidFill>
              </a:rPr>
              <a:t>8</a:t>
            </a:r>
            <a:r>
              <a:rPr lang="en-US" sz="900" dirty="0">
                <a:solidFill>
                  <a:srgbClr val="A67600"/>
                </a:solidFill>
              </a:rPr>
              <a:t> Accenture. All rights reserved.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1E864C9-BA88-D24D-9F72-1C71A91D11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3086" y="368300"/>
            <a:ext cx="1299710" cy="51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0028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  <p15:guide id="3" pos="742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B326B9-DA42-4E59-8D1E-B937F0D428E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12032" y="368301"/>
            <a:ext cx="7608216" cy="226411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80000"/>
              </a:lnSpc>
              <a:defRPr sz="6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25681" y="2814763"/>
            <a:ext cx="4361004" cy="3447704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900">
                <a:solidFill>
                  <a:srgbClr val="A67600"/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9478C1-B6FA-4880-93EB-1F2739BEDC38}"/>
              </a:ext>
            </a:extLst>
          </p:cNvPr>
          <p:cNvSpPr/>
          <p:nvPr userDrawn="1"/>
        </p:nvSpPr>
        <p:spPr>
          <a:xfrm>
            <a:off x="425681" y="6444817"/>
            <a:ext cx="235320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900" dirty="0">
                <a:solidFill>
                  <a:srgbClr val="A67600"/>
                </a:solidFill>
              </a:rPr>
              <a:t>Copyright 2018 Accenture. All rights reserved.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1869" y="368300"/>
            <a:ext cx="1302144" cy="51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50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7D267C3-F105-4B19-8059-490DB1F20EC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25680" y="3751898"/>
            <a:ext cx="6188479" cy="285273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345237" y="472712"/>
            <a:ext cx="4309733" cy="237208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Title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287564"/>
            <a:ext cx="1922916" cy="76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84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+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7D267C3-F105-4B19-8059-490DB1F20EC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57333" y="-287867"/>
            <a:ext cx="5751600" cy="7145867"/>
          </a:xfrm>
          <a:prstGeom prst="rect">
            <a:avLst/>
          </a:prstGeom>
        </p:spPr>
      </p:pic>
      <p:sp>
        <p:nvSpPr>
          <p:cNvPr id="25" name="Title 1"/>
          <p:cNvSpPr>
            <a:spLocks noGrp="1"/>
          </p:cNvSpPr>
          <p:nvPr>
            <p:ph type="title" hasCustomPrompt="1"/>
          </p:nvPr>
        </p:nvSpPr>
        <p:spPr>
          <a:xfrm>
            <a:off x="436880" y="368300"/>
            <a:ext cx="7608216" cy="10303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8178967" y="2977457"/>
            <a:ext cx="589280" cy="289519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UK</a:t>
            </a:r>
          </a:p>
        </p:txBody>
      </p:sp>
      <p:sp>
        <p:nvSpPr>
          <p:cNvPr id="27" name="TextBox 26"/>
          <p:cNvSpPr txBox="1"/>
          <p:nvPr userDrawn="1"/>
        </p:nvSpPr>
        <p:spPr>
          <a:xfrm>
            <a:off x="9236834" y="3392595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Germany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11230155" y="5899575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Greece</a:t>
            </a:r>
          </a:p>
        </p:txBody>
      </p:sp>
      <p:sp>
        <p:nvSpPr>
          <p:cNvPr id="29" name="TextBox 28"/>
          <p:cNvSpPr txBox="1"/>
          <p:nvPr userDrawn="1"/>
        </p:nvSpPr>
        <p:spPr>
          <a:xfrm>
            <a:off x="10986705" y="2415095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solidFill>
                  <a:srgbClr val="FF0000"/>
                </a:solidFill>
                <a:latin typeface="+mj-lt"/>
              </a:rPr>
              <a:t>Latvia</a:t>
            </a:r>
          </a:p>
        </p:txBody>
      </p:sp>
      <p:sp>
        <p:nvSpPr>
          <p:cNvPr id="30" name="TextBox 29"/>
          <p:cNvSpPr txBox="1"/>
          <p:nvPr userDrawn="1"/>
        </p:nvSpPr>
        <p:spPr>
          <a:xfrm>
            <a:off x="9827807" y="2276453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Sweden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10926942" y="1502177"/>
            <a:ext cx="1026160" cy="3048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r>
              <a:rPr lang="en-US" sz="1200" b="0">
                <a:latin typeface="+mj-lt"/>
              </a:rPr>
              <a:t>Finland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752F5D99-DF95-4A95-B88D-3858B816D2E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6880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3D16208B-7C7C-41E9-A6E3-5C4A0F7A013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540158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3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defRPr sz="900">
                <a:solidFill>
                  <a:srgbClr val="A67600"/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F9478C1-B6FA-4880-93EB-1F2739BEDC38}"/>
              </a:ext>
            </a:extLst>
          </p:cNvPr>
          <p:cNvSpPr/>
          <p:nvPr userDrawn="1"/>
        </p:nvSpPr>
        <p:spPr>
          <a:xfrm>
            <a:off x="425681" y="6444817"/>
            <a:ext cx="235320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900" dirty="0">
                <a:solidFill>
                  <a:srgbClr val="A67600"/>
                </a:solidFill>
              </a:rPr>
              <a:t>Copyright 2018 Accenture.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8455193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+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36880" y="1983556"/>
            <a:ext cx="7608216" cy="406845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907919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907919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5">
            <a:extLst>
              <a:ext uri="{FF2B5EF4-FFF2-40B4-BE49-F238E27FC236}">
                <a16:creationId xmlns:a16="http://schemas.microsoft.com/office/drawing/2014/main" id="{6F50C221-C5BF-4195-812B-6187E5AA6B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880" y="368300"/>
            <a:ext cx="7608216" cy="101670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3544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4156">
          <p15:clr>
            <a:srgbClr val="FBAE40"/>
          </p15:clr>
        </p15:guide>
        <p15:guide id="3" pos="3940">
          <p15:clr>
            <a:srgbClr val="FBAE40"/>
          </p15:clr>
        </p15:guide>
        <p15:guide id="4" orient="horz" pos="23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62152-0535-2C4E-B64A-F1363EBC93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E73AA9-2314-5744-A265-251AC0D3CF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F0A8A3-3D38-D241-A654-2633CFA9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880" y="1983556"/>
            <a:ext cx="7608216" cy="406845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0CF3CF-AAF8-444C-87E5-D72B27800E9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907919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46A0D-51B6-5A45-9FF1-B4549922C668}"/>
              </a:ext>
            </a:extLst>
          </p:cNvPr>
          <p:cNvSpPr txBox="1"/>
          <p:nvPr userDrawn="1"/>
        </p:nvSpPr>
        <p:spPr>
          <a:xfrm>
            <a:off x="8896043" y="1246637"/>
            <a:ext cx="2878035" cy="3962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pPr algn="r"/>
            <a:r>
              <a:rPr lang="en-US" sz="1100" dirty="0">
                <a:latin typeface="+mj-lt"/>
              </a:rPr>
              <a:t>Visit us </a:t>
            </a:r>
            <a:r>
              <a:rPr lang="en-US" sz="1100" dirty="0">
                <a:solidFill>
                  <a:srgbClr val="FF0000"/>
                </a:solidFill>
                <a:latin typeface="+mj-lt"/>
              </a:rPr>
              <a:t>@ </a:t>
            </a:r>
            <a:r>
              <a:rPr lang="en-US" sz="1100" u="sng" dirty="0">
                <a:solidFill>
                  <a:srgbClr val="FF0000"/>
                </a:solidFill>
                <a:latin typeface="+mj-lt"/>
              </a:rPr>
              <a:t>Latvia.Accenture.lv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0B8D597-A23A-654A-87BC-1948DAE04E6B}"/>
              </a:ext>
            </a:extLst>
          </p:cNvPr>
          <p:cNvCxnSpPr/>
          <p:nvPr userDrawn="1"/>
        </p:nvCxnSpPr>
        <p:spPr>
          <a:xfrm>
            <a:off x="8907919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7128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+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602183" cy="103035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36880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3" hasCustomPrompt="1"/>
          </p:nvPr>
        </p:nvSpPr>
        <p:spPr>
          <a:xfrm>
            <a:off x="8907919" y="1983556"/>
            <a:ext cx="2866159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600" b="0" baseline="0"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540158" y="1983555"/>
            <a:ext cx="3504938" cy="411030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8907920" y="1737360"/>
            <a:ext cx="286615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950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2912" y="368300"/>
            <a:ext cx="7574887" cy="1005157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25680" y="1983556"/>
            <a:ext cx="3340203" cy="386666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437314" y="1981899"/>
            <a:ext cx="3336763" cy="388323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430798" y="2005963"/>
            <a:ext cx="3341602" cy="364259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SOME TEXT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424981" y="2574758"/>
            <a:ext cx="3340203" cy="914400"/>
          </a:xfrm>
          <a:prstGeom prst="rect">
            <a:avLst/>
          </a:prstGeom>
        </p:spPr>
        <p:txBody>
          <a:bodyPr vert="horz" wrap="none" lIns="0" tIns="0" rIns="0" bIns="0" rtlCol="0" anchor="t">
            <a:normAutofit/>
          </a:bodyPr>
          <a:lstStyle/>
          <a:p>
            <a:endParaRPr lang="en-US"/>
          </a:p>
        </p:txBody>
      </p:sp>
      <p:sp>
        <p:nvSpPr>
          <p:cNvPr id="24" name="Content Placeholder 2"/>
          <p:cNvSpPr>
            <a:spLocks noGrp="1"/>
          </p:cNvSpPr>
          <p:nvPr>
            <p:ph idx="16" hasCustomPrompt="1"/>
          </p:nvPr>
        </p:nvSpPr>
        <p:spPr>
          <a:xfrm>
            <a:off x="424980" y="2399840"/>
            <a:ext cx="3340203" cy="3716426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lang="en-US" sz="1400" b="0" i="0" smtClean="0"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>
                <a:latin typeface="+mj-lt"/>
              </a:rPr>
              <a:t>Text: </a:t>
            </a:r>
            <a:r>
              <a:rPr lang="en-US"/>
              <a:t>Client is Finnish public government organization in charge of data sensitive cases workflow management. 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432197" y="2394285"/>
            <a:ext cx="3340203" cy="3716426"/>
          </a:xfr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lang="en-US" sz="1400" b="0" i="0" smtClean="0"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>
                <a:latin typeface="+mj-lt"/>
              </a:rPr>
              <a:t>Text: </a:t>
            </a:r>
            <a:r>
              <a:rPr lang="en-US"/>
              <a:t>Client is Finnish public government organization in charge of data sensitive cases workflow management. </a:t>
            </a:r>
          </a:p>
        </p:txBody>
      </p:sp>
      <p:sp>
        <p:nvSpPr>
          <p:cNvPr id="2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8437314" y="2394285"/>
            <a:ext cx="3340203" cy="3716426"/>
          </a:xfr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0" i="0" smtClean="0">
                <a:effectLst/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>
                <a:latin typeface="+mj-lt"/>
              </a:rPr>
              <a:t>Text: </a:t>
            </a:r>
            <a:r>
              <a:rPr lang="en-US"/>
              <a:t>Client is Finnish public government organization in charge of data sensitive cases workflow management. 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335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1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0481869" y="368300"/>
            <a:ext cx="1302144" cy="519260"/>
          </a:xfrm>
          <a:prstGeom prst="rect">
            <a:avLst/>
          </a:prstGeom>
        </p:spPr>
      </p:pic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23643" y="6444157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03E1BA-4E8B-4FE6-B973-ABE274ACFB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9478C1-B6FA-4880-93EB-1F2739BEDC38}"/>
              </a:ext>
            </a:extLst>
          </p:cNvPr>
          <p:cNvSpPr/>
          <p:nvPr userDrawn="1"/>
        </p:nvSpPr>
        <p:spPr>
          <a:xfrm>
            <a:off x="425681" y="6444817"/>
            <a:ext cx="2353208" cy="230832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Copyright 2018 Accenture. All rights reserved.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09584" y="377177"/>
            <a:ext cx="7608216" cy="99628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HEADLINE</a:t>
            </a:r>
            <a:br>
              <a:rPr lang="en-US"/>
            </a:br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436880" y="1941705"/>
            <a:ext cx="7608216" cy="41103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98420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j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45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156">
          <p15:clr>
            <a:srgbClr val="F26B43"/>
          </p15:clr>
        </p15:guide>
        <p15:guide id="2" pos="7423">
          <p15:clr>
            <a:srgbClr val="F26B43"/>
          </p15:clr>
        </p15:guide>
        <p15:guide id="3" pos="279">
          <p15:clr>
            <a:srgbClr val="F26B43"/>
          </p15:clr>
        </p15:guide>
        <p15:guide id="5" orient="horz" pos="2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javase/tutorial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://docs.oracle.com/javase/8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0"/>
          <p:cNvSpPr>
            <a:spLocks noChangeArrowheads="1"/>
          </p:cNvSpPr>
          <p:nvPr/>
        </p:nvSpPr>
        <p:spPr bwMode="auto">
          <a:xfrm>
            <a:off x="5019676" y="5027614"/>
            <a:ext cx="4246563" cy="858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l" eaLnBrk="0" hangingPunct="0">
              <a:lnSpc>
                <a:spcPct val="100000"/>
              </a:lnSpc>
              <a:spcBef>
                <a:spcPct val="0"/>
              </a:spcBef>
              <a:buClrTx/>
            </a:pPr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5B41FB-87A6-44AD-8293-11DA2B8229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Automation Engineering Fundamentals: Java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79140-CD23-457E-A980-6518C55200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Module 1: Introduction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EF877E33-66E5-B44B-9B39-C7959B81DA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97635" y="5901580"/>
            <a:ext cx="6562725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l" eaLnBrk="0" hangingPunct="0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2000" dirty="0"/>
              <a:t>Instructor </a:t>
            </a:r>
            <a:r>
              <a:rPr lang="en-US" altLang="en-US" sz="2000" b="1" dirty="0">
                <a:solidFill>
                  <a:srgbClr val="003300"/>
                </a:solidFill>
              </a:rPr>
              <a:t>Konstantin Pletenev</a:t>
            </a:r>
          </a:p>
          <a:p>
            <a:pPr algn="l" eaLnBrk="0" hangingPunct="0">
              <a:lnSpc>
                <a:spcPct val="90000"/>
              </a:lnSpc>
              <a:spcBef>
                <a:spcPct val="0"/>
              </a:spcBef>
              <a:buClrTx/>
              <a:buFontTx/>
              <a:buNone/>
            </a:pPr>
            <a:endParaRPr lang="en-US" altLang="en-US" sz="2000" b="1" dirty="0">
              <a:solidFill>
                <a:srgbClr val="00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161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1685925" y="1143000"/>
            <a:ext cx="84582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360" tIns="44280" rIns="90360" bIns="44280"/>
          <a:lstStyle>
            <a:lvl1pPr marL="273050" indent="-273050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altLang="en-US" sz="2200" dirty="0"/>
              <a:t>Instructor </a:t>
            </a:r>
            <a:r>
              <a:rPr lang="en-US" altLang="en-US" sz="2200" b="1" dirty="0"/>
              <a:t>Konstantin Pletenev</a:t>
            </a:r>
          </a:p>
          <a:p>
            <a:pPr marL="0" indent="0">
              <a:spcBef>
                <a:spcPts val="550"/>
              </a:spcBef>
            </a:pPr>
            <a:endParaRPr lang="en-US" sz="2400" dirty="0"/>
          </a:p>
          <a:p>
            <a:pPr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Course map:</a:t>
            </a:r>
          </a:p>
          <a:p>
            <a:pPr lvl="1"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 4 days of Java fundamentals</a:t>
            </a:r>
          </a:p>
          <a:p>
            <a:pPr lvl="1"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 1 day for exam </a:t>
            </a:r>
          </a:p>
          <a:p>
            <a:pPr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Practicalities</a:t>
            </a:r>
          </a:p>
          <a:p>
            <a:pPr lvl="1"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 Breaks each 1h, lunch break at 13:00</a:t>
            </a:r>
          </a:p>
          <a:p>
            <a:pPr lvl="1">
              <a:spcBef>
                <a:spcPts val="550"/>
              </a:spcBef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lvl="1">
              <a:spcBef>
                <a:spcPts val="550"/>
              </a:spcBef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spcBef>
                <a:spcPts val="550"/>
              </a:spcBef>
              <a:buFont typeface="Arial" panose="020B0604020202020204" pitchFamily="34" charset="0"/>
              <a:buChar char="•"/>
            </a:pPr>
            <a:endParaRPr lang="en-US" altLang="en-US" sz="2200" dirty="0"/>
          </a:p>
        </p:txBody>
      </p:sp>
      <p:sp>
        <p:nvSpPr>
          <p:cNvPr id="5123" name="Text Box 3"/>
          <p:cNvSpPr txBox="1">
            <a:spLocks noChangeArrowheads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360" tIns="44280" rIns="90360" bIns="4428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D73E40D0-FE78-4258-A182-3C8EA4AD6E7E}" type="slidenum">
              <a:rPr lang="en-US" altLang="en-US"/>
              <a:pPr algn="r"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en-US" alt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1A66FFC-8F9B-9A4C-A312-74277D7FAEC7}"/>
              </a:ext>
            </a:extLst>
          </p:cNvPr>
          <p:cNvSpPr txBox="1">
            <a:spLocks noChangeArrowheads="1"/>
          </p:cNvSpPr>
          <p:nvPr/>
        </p:nvSpPr>
        <p:spPr>
          <a:xfrm>
            <a:off x="504107" y="381000"/>
            <a:ext cx="7608216" cy="99628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32768188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09584" y="1187224"/>
            <a:ext cx="8528050" cy="4800600"/>
          </a:xfrm>
        </p:spPr>
        <p:txBody>
          <a:bodyPr vert="horz" lIns="90488" tIns="44450" rIns="90488" bIns="44450" rtlCol="0">
            <a:noAutofit/>
          </a:bodyPr>
          <a:lstStyle/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M2 – Introduction to Java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M3 – Language Fundamentals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M4 – Classes and Objects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M5 – OO Principles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M6 – Inheritance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M7 – Encapsulation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M8 – Exceptions and Assertions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M9 – Unit Testing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M10 – Collections</a:t>
            </a:r>
          </a:p>
        </p:txBody>
      </p:sp>
      <p:sp>
        <p:nvSpPr>
          <p:cNvPr id="6148" name="Slide Number Placeholder 4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D3543518-9FEB-47ED-8787-D513CA76BFB4}" type="slidenum">
              <a:rPr lang="en-US" sz="1000"/>
              <a:pPr algn="r" eaLnBrk="0" hangingPunct="0">
                <a:spcBef>
                  <a:spcPct val="0"/>
                </a:spcBef>
                <a:buClrTx/>
              </a:pPr>
              <a:t>3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22561047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/>
              <a:t>Introductions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1028700"/>
            <a:ext cx="8528050" cy="4800600"/>
          </a:xfrm>
        </p:spPr>
        <p:txBody>
          <a:bodyPr vert="horz" lIns="90488" tIns="44450" rIns="90488" bIns="44450" rtlCol="0">
            <a:noAutofit/>
          </a:bodyPr>
          <a:lstStyle/>
          <a:p>
            <a:pPr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  <a:p>
            <a:pPr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Where are you from</a:t>
            </a:r>
          </a:p>
          <a:p>
            <a:pPr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Occupation</a:t>
            </a:r>
          </a:p>
          <a:p>
            <a:pPr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Your self assessment based on:</a:t>
            </a:r>
          </a:p>
          <a:p>
            <a:pPr lvl="1"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“I don’t know why I’m here.”</a:t>
            </a:r>
          </a:p>
          <a:p>
            <a:pPr lvl="1"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“I am a programmer (using a different programming language).”</a:t>
            </a:r>
          </a:p>
          <a:p>
            <a:pPr lvl="1"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“I am familiar with Object-Oriented Programming (OOP) concepts.”</a:t>
            </a:r>
          </a:p>
          <a:p>
            <a:pPr lvl="1"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“I know how to program using Java.”</a:t>
            </a:r>
          </a:p>
          <a:p>
            <a:pPr lvl="1"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“I am a Java Programmer and practice OOP.”</a:t>
            </a:r>
          </a:p>
          <a:p>
            <a:pPr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One interesting note about yourself (e.g., a hobby or talent)</a:t>
            </a:r>
          </a:p>
          <a:p>
            <a:pPr eaLnBrk="1" hangingPunct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Your expectations of the school</a:t>
            </a:r>
            <a:endParaRPr lang="en-US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48" name="Slide Number Placeholder 4"/>
          <p:cNvSpPr txBox="1">
            <a:spLocks noGrp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 anchor="b"/>
          <a:lstStyle/>
          <a:p>
            <a:pPr algn="r" eaLnBrk="0" hangingPunct="0">
              <a:spcBef>
                <a:spcPct val="0"/>
              </a:spcBef>
              <a:buClrTx/>
            </a:pPr>
            <a:fld id="{D3543518-9FEB-47ED-8787-D513CA76BFB4}" type="slidenum">
              <a:rPr lang="en-US" sz="1000"/>
              <a:pPr algn="r" eaLnBrk="0" hangingPunct="0">
                <a:spcBef>
                  <a:spcPct val="0"/>
                </a:spcBef>
                <a:buClrTx/>
              </a:pPr>
              <a:t>4</a:t>
            </a:fld>
            <a:endParaRPr lang="en-US" sz="10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FD55CD-AA38-B844-A5D7-CEDFD706C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58" y="1308100"/>
            <a:ext cx="5377542" cy="186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255016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2"/>
          <p:cNvSpPr txBox="1">
            <a:spLocks noChangeArrowheads="1"/>
          </p:cNvSpPr>
          <p:nvPr/>
        </p:nvSpPr>
        <p:spPr bwMode="auto">
          <a:xfrm>
            <a:off x="409584" y="952499"/>
            <a:ext cx="8429617" cy="51652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360" tIns="44280" rIns="90360" bIns="44280"/>
          <a:lstStyle>
            <a:lvl1pPr marL="274638" indent="-273050"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 marL="549275" indent="-274638"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>
              <a:spcBef>
                <a:spcPts val="550"/>
              </a:spcBef>
            </a:pPr>
            <a:r>
              <a:rPr lang="en-US" altLang="en-US" sz="2400" dirty="0"/>
              <a:t>Teamwork</a:t>
            </a:r>
          </a:p>
          <a:p>
            <a:pPr lvl="1">
              <a:spcBef>
                <a:spcPts val="50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Cooperate, coordinate, collaborate!</a:t>
            </a:r>
          </a:p>
          <a:p>
            <a:pPr lvl="1">
              <a:spcBef>
                <a:spcPts val="50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Work together to complete the deliverables for the course.</a:t>
            </a:r>
          </a:p>
          <a:p>
            <a:pPr>
              <a:spcBef>
                <a:spcPts val="550"/>
              </a:spcBef>
            </a:pPr>
            <a:r>
              <a:rPr lang="en-US" altLang="en-US" sz="2400" dirty="0"/>
              <a:t>Be resourceful  </a:t>
            </a:r>
          </a:p>
          <a:p>
            <a:pPr lvl="1">
              <a:spcBef>
                <a:spcPts val="50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Don’t ask for answers or solutions, find them!</a:t>
            </a:r>
          </a:p>
          <a:p>
            <a:pPr lvl="1">
              <a:spcBef>
                <a:spcPts val="50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The course environment provides all the necessary tools and materials to learn, utilize them well.</a:t>
            </a:r>
          </a:p>
          <a:p>
            <a:pPr>
              <a:spcBef>
                <a:spcPts val="550"/>
              </a:spcBef>
            </a:pPr>
            <a:r>
              <a:rPr lang="en-US" altLang="en-US" sz="2400" dirty="0"/>
              <a:t>Participate</a:t>
            </a:r>
          </a:p>
          <a:p>
            <a:pPr lvl="1">
              <a:spcBef>
                <a:spcPts val="50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Don’t just listen to discussions, interact!</a:t>
            </a:r>
          </a:p>
          <a:p>
            <a:pPr lvl="1">
              <a:spcBef>
                <a:spcPts val="50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If in doubt, ask questions to clarify.</a:t>
            </a:r>
          </a:p>
          <a:p>
            <a:pPr lvl="1">
              <a:spcBef>
                <a:spcPts val="50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Spot problems and suggest alternatives or workarounds.</a:t>
            </a:r>
          </a:p>
        </p:txBody>
      </p:sp>
      <p:sp>
        <p:nvSpPr>
          <p:cNvPr id="14339" name="Text Box 3"/>
          <p:cNvSpPr txBox="1">
            <a:spLocks noChangeArrowheads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360" tIns="44280" rIns="90360" bIns="4428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5EAEF64D-EEC3-4BE4-9B79-E07E76AEE5EF}" type="slidenum">
              <a:rPr lang="en-US" altLang="en-US"/>
              <a:pPr algn="r"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US" alt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3C44B8F5-5AE7-EF46-A623-D22F68C12451}"/>
              </a:ext>
            </a:extLst>
          </p:cNvPr>
          <p:cNvSpPr txBox="1">
            <a:spLocks noChangeArrowheads="1"/>
          </p:cNvSpPr>
          <p:nvPr/>
        </p:nvSpPr>
        <p:spPr>
          <a:xfrm>
            <a:off x="409584" y="377177"/>
            <a:ext cx="7608216" cy="99628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School Approach</a:t>
            </a:r>
          </a:p>
        </p:txBody>
      </p:sp>
    </p:spTree>
    <p:extLst>
      <p:ext uri="{BB962C8B-B14F-4D97-AF65-F5344CB8AC3E}">
        <p14:creationId xmlns:p14="http://schemas.microsoft.com/office/powerpoint/2010/main" val="22047033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7" dur="500"/>
                                        <p:tgtEl>
                                          <p:spTgt spid="14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0" dur="500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3" dur="500"/>
                                        <p:tgtEl>
                                          <p:spTgt spid="14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8" dur="500"/>
                                        <p:tgtEl>
                                          <p:spTgt spid="14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21" dur="500"/>
                                        <p:tgtEl>
                                          <p:spTgt spid="14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24" dur="500"/>
                                        <p:tgtEl>
                                          <p:spTgt spid="14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29" dur="500"/>
                                        <p:tgtEl>
                                          <p:spTgt spid="143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32" dur="500"/>
                                        <p:tgtEl>
                                          <p:spTgt spid="14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35" dur="500"/>
                                        <p:tgtEl>
                                          <p:spTgt spid="143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38" dur="500"/>
                                        <p:tgtEl>
                                          <p:spTgt spid="143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2"/>
          <p:cNvSpPr txBox="1">
            <a:spLocks noChangeArrowheads="1"/>
          </p:cNvSpPr>
          <p:nvPr/>
        </p:nvSpPr>
        <p:spPr bwMode="auto">
          <a:xfrm>
            <a:off x="311151" y="914400"/>
            <a:ext cx="852805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360" tIns="44280" rIns="90360" bIns="44280"/>
          <a:lstStyle>
            <a:lvl1pPr marL="274638" indent="-273050"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 marL="549275" indent="-274638"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>
              <a:spcBef>
                <a:spcPts val="550"/>
              </a:spcBef>
            </a:pPr>
            <a:r>
              <a:rPr lang="en-US" altLang="en-US" sz="2400" dirty="0"/>
              <a:t>Level 1 – You</a:t>
            </a:r>
          </a:p>
          <a:p>
            <a:pPr lvl="1">
              <a:spcBef>
                <a:spcPts val="45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Try to resolve the problem on your own.</a:t>
            </a:r>
          </a:p>
          <a:p>
            <a:pPr lvl="1">
              <a:spcBef>
                <a:spcPts val="45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Read documentation, try sample codes, surf the web…</a:t>
            </a:r>
          </a:p>
          <a:p>
            <a:pPr>
              <a:spcBef>
                <a:spcPts val="550"/>
              </a:spcBef>
            </a:pPr>
            <a:r>
              <a:rPr lang="en-US" altLang="en-US" sz="2400" dirty="0"/>
              <a:t>Level 2 – Teammates</a:t>
            </a:r>
          </a:p>
          <a:p>
            <a:pPr lvl="1">
              <a:spcBef>
                <a:spcPts val="45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Try to resolve the problem with your teammates.</a:t>
            </a:r>
          </a:p>
          <a:p>
            <a:pPr lvl="1">
              <a:spcBef>
                <a:spcPts val="45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Consult entire team, investigate, work together to solve the problem.</a:t>
            </a:r>
          </a:p>
          <a:p>
            <a:pPr>
              <a:spcBef>
                <a:spcPts val="550"/>
              </a:spcBef>
            </a:pPr>
            <a:r>
              <a:rPr lang="en-US" altLang="en-US" sz="2400" dirty="0"/>
              <a:t>Level 3 – Other Teams</a:t>
            </a:r>
          </a:p>
          <a:p>
            <a:pPr lvl="1">
              <a:spcBef>
                <a:spcPts val="45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Try to resolve problem with other teams. </a:t>
            </a:r>
          </a:p>
          <a:p>
            <a:pPr lvl="1">
              <a:spcBef>
                <a:spcPts val="45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Share tips, guides, resolutions, workarounds…</a:t>
            </a:r>
          </a:p>
          <a:p>
            <a:pPr>
              <a:spcBef>
                <a:spcPts val="550"/>
              </a:spcBef>
            </a:pPr>
            <a:r>
              <a:rPr lang="en-US" altLang="en-US" sz="2400" dirty="0"/>
              <a:t>Level 4 – Faculty</a:t>
            </a:r>
          </a:p>
          <a:p>
            <a:pPr lvl="1">
              <a:spcBef>
                <a:spcPts val="450"/>
              </a:spcBef>
              <a:buFont typeface="Arial" panose="020B0604020202020204" pitchFamily="34" charset="0"/>
              <a:buChar char="–"/>
            </a:pPr>
            <a:r>
              <a:rPr lang="en-US" altLang="en-US" sz="2400" dirty="0"/>
              <a:t>Try to resolve problem with your faculty members.</a:t>
            </a:r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360" tIns="44280" rIns="90360" bIns="4428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8E54289C-836C-426C-972D-640D90F72B78}" type="slidenum">
              <a:rPr lang="en-US" altLang="en-US"/>
              <a:pPr algn="r"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338D11B-D6D2-AC42-B9E2-D86D681F337A}"/>
              </a:ext>
            </a:extLst>
          </p:cNvPr>
          <p:cNvSpPr txBox="1">
            <a:spLocks noChangeArrowheads="1"/>
          </p:cNvSpPr>
          <p:nvPr/>
        </p:nvSpPr>
        <p:spPr>
          <a:xfrm>
            <a:off x="409583" y="377177"/>
            <a:ext cx="9779445" cy="99628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School Approach - Tiers of Support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273910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7" dur="500"/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0" dur="500"/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3" dur="500"/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8" dur="500"/>
                                        <p:tgtEl>
                                          <p:spTgt spid="163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21" dur="500"/>
                                        <p:tgtEl>
                                          <p:spTgt spid="163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24" dur="500"/>
                                        <p:tgtEl>
                                          <p:spTgt spid="163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29" dur="500"/>
                                        <p:tgtEl>
                                          <p:spTgt spid="163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32" dur="500"/>
                                        <p:tgtEl>
                                          <p:spTgt spid="163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35" dur="500"/>
                                        <p:tgtEl>
                                          <p:spTgt spid="163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40" dur="500"/>
                                        <p:tgtEl>
                                          <p:spTgt spid="163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43" dur="500"/>
                                        <p:tgtEl>
                                          <p:spTgt spid="163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2"/>
          <p:cNvSpPr txBox="1">
            <a:spLocks noChangeArrowheads="1"/>
          </p:cNvSpPr>
          <p:nvPr/>
        </p:nvSpPr>
        <p:spPr bwMode="auto">
          <a:xfrm>
            <a:off x="311151" y="2122714"/>
            <a:ext cx="852805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360" tIns="44280" rIns="90360" bIns="44280"/>
          <a:lstStyle>
            <a:lvl1pPr marL="274638" indent="-273050"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 marL="549275" indent="-274638"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marL="287338" indent="-285750"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altLang="en-US" sz="2400" dirty="0"/>
              <a:t>Java Tutorials: </a:t>
            </a:r>
            <a:r>
              <a:rPr lang="en-US" altLang="en-US" sz="2400" dirty="0">
                <a:hlinkClick r:id="rId3"/>
              </a:rPr>
              <a:t>https://docs.oracle.com/javase/tutorial/</a:t>
            </a:r>
            <a:endParaRPr lang="en-US" altLang="en-US" sz="2400" dirty="0"/>
          </a:p>
          <a:p>
            <a:pPr marL="287338" indent="-285750"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altLang="en-US" sz="2400" dirty="0"/>
              <a:t>Java landing page: </a:t>
            </a:r>
            <a:r>
              <a:rPr lang="en-US" altLang="en-US" sz="2400" dirty="0" err="1"/>
              <a:t>java.oracle.com</a:t>
            </a:r>
            <a:endParaRPr lang="en-US" altLang="en-US" sz="2400" dirty="0"/>
          </a:p>
          <a:p>
            <a:pPr marL="287338" indent="-285750">
              <a:spcBef>
                <a:spcPts val="550"/>
              </a:spcBef>
              <a:buFont typeface="Arial" panose="020B0604020202020204" pitchFamily="34" charset="0"/>
              <a:buChar char="•"/>
            </a:pPr>
            <a:r>
              <a:rPr lang="en-US" altLang="en-US" sz="2400" dirty="0"/>
              <a:t>Java 8 documentation: </a:t>
            </a:r>
            <a:r>
              <a:rPr lang="en-US" altLang="en-US" sz="2400" dirty="0">
                <a:hlinkClick r:id="rId4"/>
              </a:rPr>
              <a:t>http://docs.oracle.com/javase/8/</a:t>
            </a:r>
            <a:endParaRPr lang="en-US" altLang="en-US" sz="2400" dirty="0"/>
          </a:p>
          <a:p>
            <a:pPr marL="287338" indent="-285750">
              <a:spcBef>
                <a:spcPts val="550"/>
              </a:spcBef>
              <a:buFont typeface="Arial" panose="020B0604020202020204" pitchFamily="34" charset="0"/>
              <a:buChar char="•"/>
            </a:pPr>
            <a:endParaRPr lang="en-US" altLang="en-US" sz="2400" dirty="0"/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8839201" y="6477001"/>
            <a:ext cx="1693863" cy="26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360" tIns="44280" rIns="90360" bIns="4428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5pPr>
            <a:lvl6pPr marL="25146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6pPr>
            <a:lvl7pPr marL="29718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7pPr>
            <a:lvl8pPr marL="34290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8pPr>
            <a:lvl9pPr marL="3886200" indent="-228600" algn="ctr" defTabSz="449263" fontAlgn="base">
              <a:lnSpc>
                <a:spcPct val="80000"/>
              </a:lnSpc>
              <a:spcBef>
                <a:spcPts val="2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>
                <a:solidFill>
                  <a:srgbClr val="000000"/>
                </a:solidFill>
                <a:latin typeface="Arial" panose="020B0604020202020204" pitchFamily="34" charset="0"/>
                <a:ea typeface="Droid Sans Fallback" charset="0"/>
                <a:cs typeface="Droid Sans Fallback" charset="0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fld id="{8E54289C-836C-426C-972D-640D90F72B78}" type="slidenum">
              <a:rPr lang="en-US" altLang="en-US"/>
              <a:pPr algn="r"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4B6BB78-6AE2-2441-B5AB-B4640807F21A}"/>
              </a:ext>
            </a:extLst>
          </p:cNvPr>
          <p:cNvSpPr txBox="1">
            <a:spLocks noChangeArrowheads="1"/>
          </p:cNvSpPr>
          <p:nvPr/>
        </p:nvSpPr>
        <p:spPr>
          <a:xfrm>
            <a:off x="409583" y="377177"/>
            <a:ext cx="9779445" cy="99628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Important References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91998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7" dur="500"/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0" dur="500"/>
                                        <p:tgtEl>
                                          <p:spTgt spid="163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 additive="repl">
                                        <p:cTn id="13" dur="500"/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05817-5B81-2C4E-9660-5D75A04C9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D4DC3-03B6-3F46-A809-132CDB050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303" y="307731"/>
            <a:ext cx="7044295" cy="399763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26AE57-720F-AF40-9D21-F7BEF7AA2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D03E1BA-4E8B-4FE6-B973-ABE274ACFB99}" type="slidenum">
              <a:rPr lang="en-US" sz="12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12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75839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Accenture O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9500"/>
      </a:accent1>
      <a:accent2>
        <a:srgbClr val="FF0000"/>
      </a:accent2>
      <a:accent3>
        <a:srgbClr val="808080"/>
      </a:accent3>
      <a:accent4>
        <a:srgbClr val="FFB600"/>
      </a:accent4>
      <a:accent5>
        <a:srgbClr val="C0C0C0"/>
      </a:accent5>
      <a:accent6>
        <a:srgbClr val="292929"/>
      </a:accent6>
      <a:hlink>
        <a:srgbClr val="0563C1"/>
      </a:hlink>
      <a:folHlink>
        <a:srgbClr val="954F72"/>
      </a:folHlink>
    </a:clrScheme>
    <a:fontScheme name="Accenture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0" rIns="0" bIns="0" rtlCol="0" anchor="t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687</Words>
  <Application>Microsoft Macintosh PowerPoint</Application>
  <PresentationFormat>Widescreen</PresentationFormat>
  <Paragraphs>122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Arial Black</vt:lpstr>
      <vt:lpstr>Calibri</vt:lpstr>
      <vt:lpstr>1_Office Theme</vt:lpstr>
      <vt:lpstr>Test Automation Engineering Fundamentals: Java  </vt:lpstr>
      <vt:lpstr>PowerPoint Presentation</vt:lpstr>
      <vt:lpstr>Outline</vt:lpstr>
      <vt:lpstr>Introductions</vt:lpstr>
      <vt:lpstr>PowerPoint Presentation</vt:lpstr>
      <vt:lpstr>PowerPoint Presentation</vt:lpstr>
      <vt:lpstr>PowerPoint Presentation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Automation Engineering Fundamentals: Java  </dc:title>
  <dc:creator>Pletenev, Konstantin</dc:creator>
  <cp:lastModifiedBy>Pletenev, Konstantin</cp:lastModifiedBy>
  <cp:revision>1</cp:revision>
  <dcterms:created xsi:type="dcterms:W3CDTF">2018-11-15T16:14:24Z</dcterms:created>
  <dcterms:modified xsi:type="dcterms:W3CDTF">2018-11-15T16:14:28Z</dcterms:modified>
</cp:coreProperties>
</file>